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6"/>
  </p:notesMasterIdLst>
  <p:sldIdLst>
    <p:sldId id="283" r:id="rId2"/>
    <p:sldId id="270" r:id="rId3"/>
    <p:sldId id="271" r:id="rId4"/>
    <p:sldId id="273" r:id="rId5"/>
    <p:sldId id="285" r:id="rId6"/>
    <p:sldId id="275" r:id="rId7"/>
    <p:sldId id="276" r:id="rId8"/>
    <p:sldId id="277" r:id="rId9"/>
    <p:sldId id="278" r:id="rId10"/>
    <p:sldId id="279" r:id="rId11"/>
    <p:sldId id="280" r:id="rId12"/>
    <p:sldId id="286" r:id="rId13"/>
    <p:sldId id="282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9" autoAdjust="0"/>
  </p:normalViewPr>
  <p:slideViewPr>
    <p:cSldViewPr snapToGrid="0" snapToObjects="1">
      <p:cViewPr varScale="1">
        <p:scale>
          <a:sx n="76" d="100"/>
          <a:sy n="76" d="100"/>
        </p:scale>
        <p:origin x="555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3D17A-8588-084D-A2C8-441CA43D7925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99871-1AB6-1A40-BD47-BA600C772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99871-1AB6-1A40-BD47-BA600C7722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5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99871-1AB6-1A40-BD47-BA600C7722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99871-1AB6-1A40-BD47-BA600C7722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99871-1AB6-1A40-BD47-BA600C7722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3" y="3697341"/>
            <a:ext cx="696644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2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" y="5056021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6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4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73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88" indent="-227013">
              <a:defRPr/>
            </a:lvl4pPr>
            <a:lvl5pPr marL="2397125" indent="-22701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4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067" userDrawn="1">
          <p15:clr>
            <a:srgbClr val="FBAE40"/>
          </p15:clr>
        </p15:guide>
        <p15:guide id="8" pos="9259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423" userDrawn="1">
          <p15:clr>
            <a:srgbClr val="FBAE40"/>
          </p15:clr>
        </p15:guide>
        <p15:guide id="11" pos="123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6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6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8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8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17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6"/>
            <a:ext cx="9753600" cy="2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7" y="4108451"/>
            <a:ext cx="9753600" cy="1780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46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067" userDrawn="1">
          <p15:clr>
            <a:srgbClr val="FBAE40"/>
          </p15:clr>
        </p15:guide>
        <p15:guide id="8" pos="9259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423" userDrawn="1">
          <p15:clr>
            <a:srgbClr val="FBAE40"/>
          </p15:clr>
        </p15:guide>
        <p15:guide id="11" pos="123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12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2" y="6265307"/>
            <a:ext cx="518079" cy="365125"/>
          </a:xfrm>
        </p:spPr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2828541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7" y="2278380"/>
            <a:ext cx="573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5" y="6132291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9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216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7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5" y="6265307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8" y="6174260"/>
            <a:ext cx="3148613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5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8" y="6174260"/>
            <a:ext cx="3148613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1182573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0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189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38138" algn="l" defTabSz="457189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457189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23" userDrawn="1">
          <p15:clr>
            <a:srgbClr val="F26B43"/>
          </p15:clr>
        </p15:guide>
        <p15:guide id="2" pos="911" userDrawn="1">
          <p15:clr>
            <a:srgbClr val="F26B43"/>
          </p15:clr>
        </p15:guide>
        <p15:guide id="3" orient="horz" pos="828" userDrawn="1">
          <p15:clr>
            <a:srgbClr val="F26B43"/>
          </p15:clr>
        </p15:guide>
        <p15:guide id="4" pos="1067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  <p15:guide id="6" pos="683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List_of_counties_in_New_Jersey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icserver.org/n/new-jersey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.nj.us/treasury/taxation/pdf/current/104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ublicdomainpictures.net/view-image.php?image=169686&amp;picture=dancers-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street sign&#10;&#10;Description automatically generated">
            <a:extLst>
              <a:ext uri="{FF2B5EF4-FFF2-40B4-BE49-F238E27FC236}">
                <a16:creationId xmlns:a16="http://schemas.microsoft.com/office/drawing/2014/main" id="{640375BD-7929-471B-8910-74191CC44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5792" y="2494602"/>
            <a:ext cx="4566280" cy="254189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1ED03-5E99-4B3B-BE90-F5D0F660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10-06-2020 v0.94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2AB8C-3706-4064-BBB7-276926B1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D1F0E-682A-411A-81DE-96D79952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DA2034-7260-47F2-A7BF-5AE14D19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New Jersey Tax Form 1040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38F92EB-3741-44F5-B94A-404065EC7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01892" y="1419432"/>
            <a:ext cx="3043451" cy="5409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5108E-A97C-45E3-BBE7-D784E1410B92}"/>
              </a:ext>
            </a:extLst>
          </p:cNvPr>
          <p:cNvSpPr txBox="1"/>
          <p:nvPr/>
        </p:nvSpPr>
        <p:spPr>
          <a:xfrm>
            <a:off x="8483473" y="5807494"/>
            <a:ext cx="3143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EE71E-8B0E-4D2F-BCEA-B7B8E47CE8F6}"/>
              </a:ext>
            </a:extLst>
          </p:cNvPr>
          <p:cNvSpPr txBox="1"/>
          <p:nvPr/>
        </p:nvSpPr>
        <p:spPr>
          <a:xfrm>
            <a:off x="1363729" y="5100386"/>
            <a:ext cx="32702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BY-SA</a:t>
            </a:r>
          </a:p>
        </p:txBody>
      </p:sp>
    </p:spTree>
    <p:extLst>
      <p:ext uri="{BB962C8B-B14F-4D97-AF65-F5344CB8AC3E}">
        <p14:creationId xmlns:p14="http://schemas.microsoft.com/office/powerpoint/2010/main" val="19962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1"/>
    </mc:Choice>
    <mc:Fallback xmlns="">
      <p:transition spd="slow" advTm="11451"/>
    </mc:Fallback>
  </mc:AlternateContent>
  <p:extLst>
    <p:ext uri="{E180D4A7-C9FB-4DFB-919C-405C955672EB}">
      <p14:showEvtLst xmlns:p14="http://schemas.microsoft.com/office/powerpoint/2010/main">
        <p14:playEvt time="94" objId="7"/>
        <p14:stopEvt time="10768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A8284-D266-454B-B642-F60C3041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CC408-D39F-468A-8C75-B4F9956793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426" y="1754188"/>
            <a:ext cx="3999786" cy="4022725"/>
          </a:xfrm>
        </p:spPr>
        <p:txBody>
          <a:bodyPr/>
          <a:lstStyle/>
          <a:p>
            <a:r>
              <a:rPr lang="en-US" dirty="0"/>
              <a:t>NJ taxable income</a:t>
            </a:r>
          </a:p>
          <a:p>
            <a:r>
              <a:rPr lang="en-US" dirty="0"/>
              <a:t>Various credits and additional taxes are applied. </a:t>
            </a:r>
          </a:p>
          <a:p>
            <a:r>
              <a:rPr lang="en-US" dirty="0"/>
              <a:t>Line 53 = Total Tax Due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064E8-D19D-421E-8E19-305B4EF3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092" y="1754188"/>
            <a:ext cx="6972482" cy="40659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B0FC4-1CA4-44EF-87B3-0198942C8C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1092" y="1463040"/>
            <a:ext cx="7218381" cy="45612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BBE68A-B7A7-4CB3-AF3D-6DFC9DC8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1040 –  Page 3 Calculation of total tax due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635D6-E676-4C04-B84C-4E7B5728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727FB-BDB6-49F9-BFC0-0D9A82B7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29"/>
    </mc:Choice>
    <mc:Fallback xmlns="">
      <p:transition spd="slow" advTm="75629"/>
    </mc:Fallback>
  </mc:AlternateContent>
  <p:extLst>
    <p:ext uri="{E180D4A7-C9FB-4DFB-919C-405C955672EB}">
      <p14:showEvtLst xmlns:p14="http://schemas.microsoft.com/office/powerpoint/2010/main">
        <p14:playEvt time="0" objId="9"/>
        <p14:stopEvt time="75119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74922-0F5B-4961-8578-B0640134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13A2E-9AAB-4D7B-84C4-D0F4048261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24" y="1754187"/>
            <a:ext cx="4663440" cy="4876245"/>
          </a:xfrm>
        </p:spPr>
        <p:txBody>
          <a:bodyPr/>
          <a:lstStyle/>
          <a:p>
            <a:r>
              <a:rPr lang="en-US" dirty="0"/>
              <a:t>Payments totaled are subtracted from Total Tax Due.</a:t>
            </a:r>
          </a:p>
          <a:p>
            <a:r>
              <a:rPr lang="en-US" dirty="0"/>
              <a:t>Amount of refund to be credited to next year</a:t>
            </a:r>
          </a:p>
          <a:p>
            <a:r>
              <a:rPr lang="en-US" dirty="0"/>
              <a:t>Result is refund due or tax due</a:t>
            </a:r>
          </a:p>
          <a:p>
            <a:r>
              <a:rPr lang="en-US" dirty="0"/>
              <a:t>Voluntary contributions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55A41-CF20-46E4-8800-B7F29858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52" y="1630552"/>
            <a:ext cx="6939824" cy="410402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41A2E6-28B1-4743-AC5E-3C2CA6A4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1040 – Calculation of refund or owe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0C170-91B7-4BE7-858E-08C23B80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A133D-1413-4B0B-BD25-40175228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29"/>
    </mc:Choice>
    <mc:Fallback xmlns="">
      <p:transition spd="slow" advTm="135129"/>
    </mc:Fallback>
  </mc:AlternateContent>
  <p:extLst>
    <p:ext uri="{E180D4A7-C9FB-4DFB-919C-405C955672EB}">
      <p14:showEvtLst xmlns:p14="http://schemas.microsoft.com/office/powerpoint/2010/main">
        <p14:playEvt time="0" objId="9"/>
        <p14:stopEvt time="134977" objId="9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ACE0C-8281-4231-98D9-5D0110C9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5AA13-53B7-4E52-A3E2-A8F4ACE2D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608" y="1754188"/>
            <a:ext cx="4927002" cy="4022725"/>
          </a:xfrm>
        </p:spPr>
        <p:txBody>
          <a:bodyPr/>
          <a:lstStyle/>
          <a:p>
            <a:r>
              <a:rPr lang="en-US" dirty="0"/>
              <a:t>Voluntary Contributions</a:t>
            </a:r>
          </a:p>
          <a:p>
            <a:r>
              <a:rPr lang="en-US" dirty="0"/>
              <a:t>Line 75 – Balance Due</a:t>
            </a:r>
          </a:p>
          <a:p>
            <a:r>
              <a:rPr lang="en-US" dirty="0"/>
              <a:t>Line 76 </a:t>
            </a:r>
            <a:r>
              <a:rPr lang="en-US" dirty="0" err="1"/>
              <a:t>Tefund</a:t>
            </a:r>
            <a:r>
              <a:rPr lang="en-US" dirty="0"/>
              <a:t> amount</a:t>
            </a:r>
          </a:p>
          <a:p>
            <a:r>
              <a:rPr lang="en-US" dirty="0"/>
              <a:t>Gubernatorial Election Fund Question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D99D4-215F-4D99-98F4-28DEC6FD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11" y="1356269"/>
            <a:ext cx="7086142" cy="45281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93DE8-3CD5-4620-8BD0-EC6CABBADF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4126" y="1376979"/>
            <a:ext cx="5691413" cy="3270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FF8AE-7743-495A-B785-02C44799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1040 – Final Calculation of owed or due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04F8B-B616-4C99-88FC-7E408517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10-03-2020 v0.93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8B60010-9711-44CD-ABE7-89201AED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48"/>
    </mc:Choice>
    <mc:Fallback xmlns="">
      <p:transition spd="slow" advTm="1019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6B58-6600-4B60-9C53-4393355E96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A8C55-294C-455E-97CD-FE1EF65D019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software completes the Signature box information.  </a:t>
            </a:r>
          </a:p>
          <a:p>
            <a:r>
              <a:rPr lang="en-US" dirty="0"/>
              <a:t>Taxpayer signs Federal form 8879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C19311-B55E-4AE7-810B-E13CCD00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NJ- 1040-Signature Box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BB51E-C431-467F-AA2A-1ED739A43B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6AE48B0-F578-4190-8D8A-B48D5FBEE2DA}"/>
              </a:ext>
            </a:extLst>
          </p:cNvPr>
          <p:cNvSpPr txBox="1">
            <a:spLocks/>
          </p:cNvSpPr>
          <p:nvPr/>
        </p:nvSpPr>
        <p:spPr>
          <a:xfrm>
            <a:off x="1908313" y="6265307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10-06-2020 v0.94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18"/>
    </mc:Choice>
    <mc:Fallback xmlns="">
      <p:transition spd="slow" advTm="42518"/>
    </mc:Fallback>
  </mc:AlternateContent>
  <p:extLst>
    <p:ext uri="{E180D4A7-C9FB-4DFB-919C-405C955672EB}">
      <p14:showEvtLst xmlns:p14="http://schemas.microsoft.com/office/powerpoint/2010/main">
        <p14:playEvt time="9" objId="6"/>
        <p14:stopEvt time="42518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68B64-D438-4B90-964E-33634AFD49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B87D15-83A3-41D4-A101-188C9E5988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19200" y="1235963"/>
            <a:ext cx="97536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Questions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87DB-473B-4B00-A688-50032EED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1" name="Picture 10" descr="Question mark on green pastel background">
            <a:extLst>
              <a:ext uri="{FF2B5EF4-FFF2-40B4-BE49-F238E27FC236}">
                <a16:creationId xmlns:a16="http://schemas.microsoft.com/office/drawing/2014/main" id="{BE52C4EF-BC5E-4E39-857B-76CB3CFD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67" y="2686568"/>
            <a:ext cx="4617465" cy="34630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33909-2521-4460-8543-F2179EC5E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A03D353-A0A2-4DC9-A762-9A55462D3D26}"/>
              </a:ext>
            </a:extLst>
          </p:cNvPr>
          <p:cNvSpPr txBox="1">
            <a:spLocks/>
          </p:cNvSpPr>
          <p:nvPr/>
        </p:nvSpPr>
        <p:spPr>
          <a:xfrm>
            <a:off x="1908313" y="6265307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10-06-2020 v0.94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9"/>
    </mc:Choice>
    <mc:Fallback xmlns="">
      <p:transition spd="slow" advTm="14759"/>
    </mc:Fallback>
  </mc:AlternateContent>
  <p:extLst>
    <p:ext uri="{E180D4A7-C9FB-4DFB-919C-405C955672EB}">
      <p14:showEvtLst xmlns:p14="http://schemas.microsoft.com/office/powerpoint/2010/main">
        <p14:playEvt time="9" objId="5"/>
        <p14:stopEvt time="13414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1C7D82-1BF3-408B-8382-87AB24EC1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NJ 1040 looks different than the Federal 1040</a:t>
            </a:r>
          </a:p>
          <a:p>
            <a:pPr lvl="1"/>
            <a:r>
              <a:rPr lang="en-US" dirty="0"/>
              <a:t>NJ paper return looks different than the NJ electronic return</a:t>
            </a:r>
          </a:p>
          <a:p>
            <a:pPr lvl="2"/>
            <a:r>
              <a:rPr lang="en-US" dirty="0"/>
              <a:t>Same line numbers</a:t>
            </a:r>
          </a:p>
          <a:p>
            <a:pPr lvl="1"/>
            <a:r>
              <a:rPr lang="en-US" dirty="0"/>
              <a:t>We will use the paper return for this presentation because it is easier to read.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1040 Introduction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983EEFC-450E-4354-B0D3-B5DB7AF8DE02}"/>
              </a:ext>
            </a:extLst>
          </p:cNvPr>
          <p:cNvSpPr txBox="1">
            <a:spLocks/>
          </p:cNvSpPr>
          <p:nvPr/>
        </p:nvSpPr>
        <p:spPr>
          <a:xfrm>
            <a:off x="1908313" y="6265307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10-06-2020 v0.94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40"/>
    </mc:Choice>
    <mc:Fallback xmlns="">
      <p:transition spd="slow" advTm="41840"/>
    </mc:Fallback>
  </mc:AlternateContent>
  <p:extLst>
    <p:ext uri="{E180D4A7-C9FB-4DFB-919C-405C955672EB}">
      <p14:showEvtLst xmlns:p14="http://schemas.microsoft.com/office/powerpoint/2010/main">
        <p14:playEvt time="0" objId="3"/>
        <p14:stopEvt time="4150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314A3-5105-4F61-BA33-20064FCB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6C8131-DD98-46B6-8FD2-0CA00BCD5A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8233" y="1354667"/>
            <a:ext cx="5684267" cy="4422245"/>
          </a:xfrm>
        </p:spPr>
        <p:txBody>
          <a:bodyPr/>
          <a:lstStyle/>
          <a:p>
            <a:r>
              <a:rPr lang="en-US" dirty="0"/>
              <a:t>NJ Electronic 1040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105569-3AC0-4A99-9C65-500953D6F1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1262" y="1405468"/>
            <a:ext cx="4768217" cy="4371446"/>
          </a:xfrm>
        </p:spPr>
        <p:txBody>
          <a:bodyPr/>
          <a:lstStyle/>
          <a:p>
            <a:r>
              <a:rPr lang="en-US" dirty="0"/>
              <a:t>NJ Paper 1040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5B4935-3AC5-437D-A8D5-D70DCBBF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Section of NJ Electronic Return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E89ABB-617D-4D8D-9511-AC1C7F1DCF4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2388" y="2262188"/>
            <a:ext cx="6186488" cy="355282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306EFEC-450B-47AC-9F1D-C092F8C9E8D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6497107" y="2262188"/>
            <a:ext cx="5642505" cy="36099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85224-7F89-40A6-8E8F-E9AE0D31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A08BB-C039-47A1-AD5D-8D1E6E8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32"/>
    </mc:Choice>
    <mc:Fallback xmlns="">
      <p:transition spd="slow" advTm="49932"/>
    </mc:Fallback>
  </mc:AlternateContent>
  <p:extLst>
    <p:ext uri="{E180D4A7-C9FB-4DFB-919C-405C955672EB}">
      <p14:showEvtLst xmlns:p14="http://schemas.microsoft.com/office/powerpoint/2010/main">
        <p14:playEvt time="0" objId="7"/>
        <p14:stopEvt time="49932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9F5F2-D766-486B-ABA7-040CEF26C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975A-6E72-405D-BE40-2995A97F337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If you have a copy of the TY 2019 NJ 1040 booklet, get it out at this time. </a:t>
            </a:r>
          </a:p>
          <a:p>
            <a:r>
              <a:rPr lang="en-US" dirty="0"/>
              <a:t>If you don’t, download a copy of the TY 2019 NJ 1040 and print it so that you can follow along.  Link below</a:t>
            </a:r>
          </a:p>
          <a:p>
            <a:r>
              <a:rPr lang="en-US" dirty="0">
                <a:hlinkClick r:id="rId2"/>
              </a:rPr>
              <a:t>2019 New Jersey Resident Return, Form NJ-1040 (state.nj.us)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769CD6-F083-472D-B903-257461C9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NJ 1040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2EA6-B23B-4F58-9B1E-5EE7BC8B56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3"/>
    </mc:Choice>
    <mc:Fallback xmlns="">
      <p:transition spd="slow" advTm="48813"/>
    </mc:Fallback>
  </mc:AlternateContent>
  <p:extLst>
    <p:ext uri="{E180D4A7-C9FB-4DFB-919C-405C955672EB}">
      <p14:showEvtLst xmlns:p14="http://schemas.microsoft.com/office/powerpoint/2010/main">
        <p14:playEvt time="0" objId="6"/>
        <p14:stopEvt time="47959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F86F6-D93F-43E3-8C75-BDEAB8CF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F28665-62BD-424D-AB0F-B7AEDBB8BC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668" y="1754188"/>
            <a:ext cx="5709472" cy="4022725"/>
          </a:xfrm>
        </p:spPr>
        <p:txBody>
          <a:bodyPr/>
          <a:lstStyle/>
          <a:p>
            <a:r>
              <a:rPr lang="en-US" dirty="0"/>
              <a:t>Personal information</a:t>
            </a:r>
          </a:p>
          <a:p>
            <a:r>
              <a:rPr lang="en-US" dirty="0"/>
              <a:t>Municipality Code</a:t>
            </a:r>
          </a:p>
          <a:p>
            <a:r>
              <a:rPr lang="en-US" dirty="0"/>
              <a:t>Filing Status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06213F-6D5C-4239-B1F6-9122B8633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AE4E84-4038-4DDF-831C-140E21A8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1040 Page 1 Top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463E7-FA5D-435D-B4FC-206D04ED71E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930235" y="1381523"/>
            <a:ext cx="7092950" cy="48021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1690-E96D-4398-A04E-F86458CD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10-03-2020 v0.93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62E2-7227-4A69-9422-0E835B80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85"/>
    </mc:Choice>
    <mc:Fallback xmlns="">
      <p:transition spd="slow" advTm="869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F6BD-DFA3-4D42-B67F-1980C727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C74553-E209-44EF-8ED4-D352568CD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5" y="1754188"/>
            <a:ext cx="4663441" cy="4022725"/>
          </a:xfrm>
        </p:spPr>
        <p:txBody>
          <a:bodyPr/>
          <a:lstStyle/>
          <a:p>
            <a:r>
              <a:rPr lang="en-US" dirty="0"/>
              <a:t>Exemptions</a:t>
            </a:r>
          </a:p>
          <a:p>
            <a:r>
              <a:rPr lang="en-US" dirty="0"/>
              <a:t>On the NJ return the TP gets $$ exemptions</a:t>
            </a:r>
          </a:p>
          <a:p>
            <a:r>
              <a:rPr lang="en-US" dirty="0"/>
              <a:t>Dependent info from Federal return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ABDE9D-92E3-4D29-893B-CD94ADC6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06" y="1630814"/>
            <a:ext cx="7183215" cy="481705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263660-4B79-4EF9-9E4F-2CE7B50D2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A2E4497-D856-410F-917F-D6768AFB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5" y="28834"/>
            <a:ext cx="9751391" cy="1236959"/>
          </a:xfrm>
        </p:spPr>
        <p:txBody>
          <a:bodyPr/>
          <a:lstStyle/>
          <a:p>
            <a:r>
              <a:rPr lang="en-US" dirty="0"/>
              <a:t>NJ 1040 Page 1 Bottom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C3FA9-0D39-49A7-9A3A-6946EB81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E59FF-C7C8-40D5-A90B-3CF47A81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02"/>
    </mc:Choice>
    <mc:Fallback xmlns="">
      <p:transition spd="slow" advTm="81202"/>
    </mc:Fallback>
  </mc:AlternateContent>
  <p:extLst>
    <p:ext uri="{E180D4A7-C9FB-4DFB-919C-405C955672EB}">
      <p14:showEvtLst xmlns:p14="http://schemas.microsoft.com/office/powerpoint/2010/main">
        <p14:playEvt time="6" objId="5"/>
        <p14:stopEvt time="81202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0C1DF-3AA4-4C37-B0EB-450159B9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CA60D-FD28-4955-98A7-5CD2CDC813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607" y="1754188"/>
            <a:ext cx="4840941" cy="4022725"/>
          </a:xfrm>
        </p:spPr>
        <p:txBody>
          <a:bodyPr/>
          <a:lstStyle/>
          <a:p>
            <a:r>
              <a:rPr lang="en-US" dirty="0"/>
              <a:t>Most income transfers in from the Federal return</a:t>
            </a:r>
          </a:p>
          <a:p>
            <a:r>
              <a:rPr lang="en-US" dirty="0"/>
              <a:t>May have to modified</a:t>
            </a:r>
          </a:p>
          <a:p>
            <a:r>
              <a:rPr lang="en-US" dirty="0"/>
              <a:t>May have to be added</a:t>
            </a:r>
          </a:p>
          <a:p>
            <a:r>
              <a:rPr lang="en-US" dirty="0"/>
              <a:t>Line 27 = total NJ income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1DB3B-7A68-438E-ADE9-4F81E3803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61" y="1497239"/>
            <a:ext cx="6961596" cy="46238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EE364-7E2F-4325-B375-9794BCC652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8367" y="1754188"/>
            <a:ext cx="5971112" cy="4022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2E6E5F-93DC-476F-BCF6-AC3AFC2A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1040 Page 2 -Income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0324C-81C4-4DBB-A096-48B5D10E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35DABF-2FA9-4342-B125-0AF0E3CC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36"/>
    </mc:Choice>
    <mc:Fallback xmlns="">
      <p:transition spd="slow" advTm="50536"/>
    </mc:Fallback>
  </mc:AlternateContent>
  <p:extLst>
    <p:ext uri="{E180D4A7-C9FB-4DFB-919C-405C955672EB}">
      <p14:showEvtLst xmlns:p14="http://schemas.microsoft.com/office/powerpoint/2010/main">
        <p14:playEvt time="0" objId="10"/>
        <p14:stopEvt time="49011" objId="1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D4B5F-E826-4274-BBFD-3F606383C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AA8661-96F0-44D1-99AF-B61CFD6D218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391207" y="1548576"/>
            <a:ext cx="9733607" cy="17002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F77226-E011-4629-AE99-80A08B26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1040 – Exclusions &amp; Gross Income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7C157B-EB00-4C62-A5B4-3A598E10A6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8467" y="3609192"/>
            <a:ext cx="9753600" cy="2656115"/>
          </a:xfrm>
        </p:spPr>
        <p:txBody>
          <a:bodyPr/>
          <a:lstStyle/>
          <a:p>
            <a:r>
              <a:rPr lang="en-US" dirty="0"/>
              <a:t>Retirement/Pension exclusions reduces total income</a:t>
            </a:r>
          </a:p>
          <a:p>
            <a:pPr lvl="1"/>
            <a:r>
              <a:rPr lang="en-US" dirty="0"/>
              <a:t>Over 62, blind or disabled</a:t>
            </a:r>
          </a:p>
          <a:p>
            <a:r>
              <a:rPr lang="en-US" dirty="0"/>
              <a:t>“New Jersey Gross Income” is like federal Adjusted Gross Income.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A892453-B357-449F-BC21-60F7CA5D1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6955" y="4114148"/>
            <a:ext cx="962688" cy="8313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C040B-5BFB-44A3-82E4-A4B03D9CB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53"/>
    </mc:Choice>
    <mc:Fallback xmlns="">
      <p:transition spd="slow" advTm="65053"/>
    </mc:Fallback>
  </mc:AlternateContent>
  <p:extLst>
    <p:ext uri="{E180D4A7-C9FB-4DFB-919C-405C955672EB}">
      <p14:showEvtLst xmlns:p14="http://schemas.microsoft.com/office/powerpoint/2010/main">
        <p14:playEvt time="0" objId="6"/>
        <p14:stopEvt time="65053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F85FE-0790-4233-B5EA-7BCC53EB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A76611-160E-4803-AEFA-612B47657D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822" y="1754188"/>
            <a:ext cx="4647304" cy="4022725"/>
          </a:xfrm>
        </p:spPr>
        <p:txBody>
          <a:bodyPr/>
          <a:lstStyle/>
          <a:p>
            <a:r>
              <a:rPr lang="en-US" dirty="0"/>
              <a:t>Exemptions and deductions are subtracted to arrive at Taxable income</a:t>
            </a:r>
          </a:p>
          <a:p>
            <a:r>
              <a:rPr lang="en-US" dirty="0"/>
              <a:t>Property tax deduction entered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96F0D-F420-4B13-B5DE-6A46A95B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176" y="1895879"/>
            <a:ext cx="6939824" cy="373934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2821F8-BD7C-4404-9D59-9CB149CF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NJ 1040- Exemptions and Deductions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EB5F7-4650-405A-AF96-5DCA4F67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10-06-2020 v0.94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39913-335B-4242-8B2B-635D1736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NJ FAM-32 NJ-1040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47"/>
    </mc:Choice>
    <mc:Fallback xmlns="">
      <p:transition spd="slow" advTm="97547"/>
    </mc:Fallback>
  </mc:AlternateContent>
  <p:extLst>
    <p:ext uri="{E180D4A7-C9FB-4DFB-919C-405C955672EB}">
      <p14:showEvtLst xmlns:p14="http://schemas.microsoft.com/office/powerpoint/2010/main">
        <p14:playEvt time="7" objId="5"/>
        <p14:stopEvt time="96226" objId="5"/>
      </p14:showEvtLst>
    </p:ext>
  </p:extLst>
</p:sld>
</file>

<file path=ppt/theme/theme1.xml><?xml version="1.0" encoding="utf-8"?>
<a:theme xmlns:a="http://schemas.openxmlformats.org/drawingml/2006/main" name="2018 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RPF PPTX Template Wide v2.potx" id="{9EC42302-1C76-456C-AA3A-B873C1C81271}" vid="{8200FA71-478A-4AA6-9D02-1D1F7039D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Templet.thmx</Template>
  <TotalTime>0</TotalTime>
  <Words>456</Words>
  <Application>Microsoft Office PowerPoint</Application>
  <PresentationFormat>Widescreen</PresentationFormat>
  <Paragraphs>103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2018 Templet</vt:lpstr>
      <vt:lpstr> New Jersey Tax Form 1040</vt:lpstr>
      <vt:lpstr>New Jersey 1040 Introduction</vt:lpstr>
      <vt:lpstr>Income Section of NJ Electronic Return</vt:lpstr>
      <vt:lpstr>Download NJ 1040</vt:lpstr>
      <vt:lpstr>NJ 1040 Page 1 Top</vt:lpstr>
      <vt:lpstr>NJ 1040 Page 1 Bottom</vt:lpstr>
      <vt:lpstr>NJ 1040 Page 2 -Income</vt:lpstr>
      <vt:lpstr>NJ 1040 – Exclusions &amp; Gross Income</vt:lpstr>
      <vt:lpstr>NJ 1040- Exemptions and Deductions</vt:lpstr>
      <vt:lpstr>NJ 1040 –  Page 3 Calculation of total tax due</vt:lpstr>
      <vt:lpstr>NJ 1040 – Calculation of refund or owe</vt:lpstr>
      <vt:lpstr>NJ 1040 – Final Calculation of owed or due</vt:lpstr>
      <vt:lpstr>NJ- 1040-Signature Box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2018-11-29T05:14:10Z</dcterms:created>
  <dcterms:modified xsi:type="dcterms:W3CDTF">2020-11-26T20:43:44Z</dcterms:modified>
</cp:coreProperties>
</file>